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9" r:id="rId3"/>
    <p:sldId id="260" r:id="rId4"/>
    <p:sldId id="258" r:id="rId5"/>
    <p:sldId id="262" r:id="rId6"/>
    <p:sldId id="263" r:id="rId7"/>
    <p:sldId id="257" r:id="rId8"/>
    <p:sldId id="261"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684" y="9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46168E-3357-4ECB-A71E-7BB942031157}" type="datetimeFigureOut">
              <a:rPr lang="en-GB" smtClean="0"/>
              <a:t>06/01/2016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E0A603-2A21-468E-941B-7749C92BF55E}" type="slidenum">
              <a:rPr lang="en-GB" smtClean="0"/>
              <a:t>‹#›</a:t>
            </a:fld>
            <a:endParaRPr lang="en-GB"/>
          </a:p>
        </p:txBody>
      </p:sp>
    </p:spTree>
    <p:extLst>
      <p:ext uri="{BB962C8B-B14F-4D97-AF65-F5344CB8AC3E}">
        <p14:creationId xmlns:p14="http://schemas.microsoft.com/office/powerpoint/2010/main" val="3491026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lesson will take about 2 hours:    speaking: 20 mins;   vocab: 20-30 mins;  discuss/write: 20-30 mins;  reading: 20-30 mins;  writing: 20-30 mins</a:t>
            </a:r>
            <a:endParaRPr lang="en-GB" dirty="0"/>
          </a:p>
        </p:txBody>
      </p:sp>
      <p:sp>
        <p:nvSpPr>
          <p:cNvPr id="4" name="Slide Number Placeholder 3"/>
          <p:cNvSpPr>
            <a:spLocks noGrp="1"/>
          </p:cNvSpPr>
          <p:nvPr>
            <p:ph type="sldNum" sz="quarter" idx="10"/>
          </p:nvPr>
        </p:nvSpPr>
        <p:spPr/>
        <p:txBody>
          <a:bodyPr/>
          <a:lstStyle/>
          <a:p>
            <a:fld id="{5EE0A603-2A21-468E-941B-7749C92BF55E}" type="slidenum">
              <a:rPr lang="en-GB" smtClean="0"/>
              <a:t>2</a:t>
            </a:fld>
            <a:endParaRPr lang="en-GB"/>
          </a:p>
        </p:txBody>
      </p:sp>
    </p:spTree>
    <p:extLst>
      <p:ext uri="{BB962C8B-B14F-4D97-AF65-F5344CB8AC3E}">
        <p14:creationId xmlns:p14="http://schemas.microsoft.com/office/powerpoint/2010/main" val="1185546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listen to learners and note down errors</a:t>
            </a:r>
            <a:r>
              <a:rPr lang="en-GB" baseline="0" dirty="0" smtClean="0"/>
              <a:t> for post-task correction.</a:t>
            </a:r>
            <a:endParaRPr lang="en-GB" dirty="0"/>
          </a:p>
        </p:txBody>
      </p:sp>
      <p:sp>
        <p:nvSpPr>
          <p:cNvPr id="4" name="Slide Number Placeholder 3"/>
          <p:cNvSpPr>
            <a:spLocks noGrp="1"/>
          </p:cNvSpPr>
          <p:nvPr>
            <p:ph type="sldNum" sz="quarter" idx="10"/>
          </p:nvPr>
        </p:nvSpPr>
        <p:spPr/>
        <p:txBody>
          <a:bodyPr/>
          <a:lstStyle/>
          <a:p>
            <a:fld id="{5EE0A603-2A21-468E-941B-7749C92BF55E}" type="slidenum">
              <a:rPr lang="en-GB" smtClean="0"/>
              <a:t>3</a:t>
            </a:fld>
            <a:endParaRPr lang="en-GB"/>
          </a:p>
        </p:txBody>
      </p:sp>
    </p:spTree>
    <p:extLst>
      <p:ext uri="{BB962C8B-B14F-4D97-AF65-F5344CB8AC3E}">
        <p14:creationId xmlns:p14="http://schemas.microsoft.com/office/powerpoint/2010/main" val="2482751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print out and cut up the words/phrases</a:t>
            </a:r>
            <a:r>
              <a:rPr lang="en-GB" baseline="0" dirty="0" smtClean="0"/>
              <a:t> and definitions, and groups of learners can match them physically.  Key: 1/f  2/</a:t>
            </a:r>
            <a:r>
              <a:rPr lang="en-GB" baseline="0" dirty="0" err="1" smtClean="0"/>
              <a:t>i</a:t>
            </a:r>
            <a:r>
              <a:rPr lang="en-GB" baseline="0" dirty="0" smtClean="0"/>
              <a:t>  3/l  4/a  5/m  6/d  7/h  8/j  9/b  10/g  11/e  12/k  13/c</a:t>
            </a:r>
            <a:endParaRPr lang="en-GB" dirty="0"/>
          </a:p>
        </p:txBody>
      </p:sp>
      <p:sp>
        <p:nvSpPr>
          <p:cNvPr id="4" name="Slide Number Placeholder 3"/>
          <p:cNvSpPr>
            <a:spLocks noGrp="1"/>
          </p:cNvSpPr>
          <p:nvPr>
            <p:ph type="sldNum" sz="quarter" idx="10"/>
          </p:nvPr>
        </p:nvSpPr>
        <p:spPr/>
        <p:txBody>
          <a:bodyPr/>
          <a:lstStyle/>
          <a:p>
            <a:fld id="{5EE0A603-2A21-468E-941B-7749C92BF55E}" type="slidenum">
              <a:rPr lang="en-GB" smtClean="0"/>
              <a:t>4</a:t>
            </a:fld>
            <a:endParaRPr lang="en-GB"/>
          </a:p>
        </p:txBody>
      </p:sp>
    </p:spTree>
    <p:extLst>
      <p:ext uri="{BB962C8B-B14F-4D97-AF65-F5344CB8AC3E}">
        <p14:creationId xmlns:p14="http://schemas.microsoft.com/office/powerpoint/2010/main" val="3047015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1/T   2/T  3/T</a:t>
            </a:r>
            <a:endParaRPr lang="en-GB" dirty="0"/>
          </a:p>
        </p:txBody>
      </p:sp>
      <p:sp>
        <p:nvSpPr>
          <p:cNvPr id="4" name="Slide Number Placeholder 3"/>
          <p:cNvSpPr>
            <a:spLocks noGrp="1"/>
          </p:cNvSpPr>
          <p:nvPr>
            <p:ph type="sldNum" sz="quarter" idx="10"/>
          </p:nvPr>
        </p:nvSpPr>
        <p:spPr/>
        <p:txBody>
          <a:bodyPr/>
          <a:lstStyle/>
          <a:p>
            <a:fld id="{5EE0A603-2A21-468E-941B-7749C92BF55E}" type="slidenum">
              <a:rPr lang="en-GB" smtClean="0"/>
              <a:t>6</a:t>
            </a:fld>
            <a:endParaRPr lang="en-GB"/>
          </a:p>
        </p:txBody>
      </p:sp>
    </p:spTree>
    <p:extLst>
      <p:ext uri="{BB962C8B-B14F-4D97-AF65-F5344CB8AC3E}">
        <p14:creationId xmlns:p14="http://schemas.microsoft.com/office/powerpoint/2010/main" val="3769115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4/T   5/F   6/F  7/F  8/T   9/T  10/F</a:t>
            </a:r>
            <a:endParaRPr lang="en-GB" dirty="0"/>
          </a:p>
        </p:txBody>
      </p:sp>
      <p:sp>
        <p:nvSpPr>
          <p:cNvPr id="4" name="Slide Number Placeholder 3"/>
          <p:cNvSpPr>
            <a:spLocks noGrp="1"/>
          </p:cNvSpPr>
          <p:nvPr>
            <p:ph type="sldNum" sz="quarter" idx="10"/>
          </p:nvPr>
        </p:nvSpPr>
        <p:spPr/>
        <p:txBody>
          <a:bodyPr/>
          <a:lstStyle/>
          <a:p>
            <a:fld id="{5EE0A603-2A21-468E-941B-7749C92BF55E}" type="slidenum">
              <a:rPr lang="en-GB" smtClean="0"/>
              <a:t>9</a:t>
            </a:fld>
            <a:endParaRPr lang="en-GB"/>
          </a:p>
        </p:txBody>
      </p:sp>
    </p:spTree>
    <p:extLst>
      <p:ext uri="{BB962C8B-B14F-4D97-AF65-F5344CB8AC3E}">
        <p14:creationId xmlns:p14="http://schemas.microsoft.com/office/powerpoint/2010/main" val="4008662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AF62344-5E0C-4429-AAAD-FDF0F15722B2}"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2523495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F62344-5E0C-4429-AAAD-FDF0F15722B2}"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1228460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F62344-5E0C-4429-AAAD-FDF0F15722B2}"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901542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F62344-5E0C-4429-AAAD-FDF0F15722B2}"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557606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F62344-5E0C-4429-AAAD-FDF0F15722B2}" type="datetimeFigureOut">
              <a:rPr lang="en-GB" smtClean="0"/>
              <a:t>06/01/2016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19822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AF62344-5E0C-4429-AAAD-FDF0F15722B2}" type="datetimeFigureOut">
              <a:rPr lang="en-GB" smtClean="0"/>
              <a:t>06/01/2016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110452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AF62344-5E0C-4429-AAAD-FDF0F15722B2}" type="datetimeFigureOut">
              <a:rPr lang="en-GB" smtClean="0"/>
              <a:t>06/01/2016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2160372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AF62344-5E0C-4429-AAAD-FDF0F15722B2}" type="datetimeFigureOut">
              <a:rPr lang="en-GB" smtClean="0"/>
              <a:t>06/01/2016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1142339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62344-5E0C-4429-AAAD-FDF0F15722B2}" type="datetimeFigureOut">
              <a:rPr lang="en-GB" smtClean="0"/>
              <a:t>06/01/2016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2786637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F62344-5E0C-4429-AAAD-FDF0F15722B2}" type="datetimeFigureOut">
              <a:rPr lang="en-GB" smtClean="0"/>
              <a:t>06/01/2016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3716648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F62344-5E0C-4429-AAAD-FDF0F15722B2}" type="datetimeFigureOut">
              <a:rPr lang="en-GB" smtClean="0"/>
              <a:t>06/01/2016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E30F2B-6D16-4CBC-B10B-E372943DA4E1}" type="slidenum">
              <a:rPr lang="en-GB" smtClean="0"/>
              <a:t>‹#›</a:t>
            </a:fld>
            <a:endParaRPr lang="en-GB"/>
          </a:p>
        </p:txBody>
      </p:sp>
    </p:spTree>
    <p:extLst>
      <p:ext uri="{BB962C8B-B14F-4D97-AF65-F5344CB8AC3E}">
        <p14:creationId xmlns:p14="http://schemas.microsoft.com/office/powerpoint/2010/main" val="1354023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F62344-5E0C-4429-AAAD-FDF0F15722B2}" type="datetimeFigureOut">
              <a:rPr lang="en-GB" smtClean="0"/>
              <a:t>06/01/2016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30F2B-6D16-4CBC-B10B-E372943DA4E1}" type="slidenum">
              <a:rPr lang="en-GB" smtClean="0"/>
              <a:t>‹#›</a:t>
            </a:fld>
            <a:endParaRPr lang="en-GB"/>
          </a:p>
        </p:txBody>
      </p:sp>
    </p:spTree>
    <p:extLst>
      <p:ext uri="{BB962C8B-B14F-4D97-AF65-F5344CB8AC3E}">
        <p14:creationId xmlns:p14="http://schemas.microsoft.com/office/powerpoint/2010/main" val="3182214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ewiki.newint.org/index.php/Adivasi_people:_proud_not_primitive" TargetMode="External"/><Relationship Id="rId2" Type="http://schemas.openxmlformats.org/officeDocument/2006/relationships/hyperlink" Target="http://newint.org/blog/majority/2015/12/11/indigenous-sustainable-example/"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2"/>
            <a:ext cx="7772400" cy="2123644"/>
          </a:xfrm>
        </p:spPr>
        <p:txBody>
          <a:bodyPr>
            <a:noAutofit/>
          </a:bodyPr>
          <a:lstStyle/>
          <a:p>
            <a:r>
              <a:rPr lang="en-GB" sz="12000" b="1" dirty="0" smtClean="0"/>
              <a:t>Sharing</a:t>
            </a:r>
            <a:endParaRPr lang="en-GB" sz="12000" b="1" dirty="0"/>
          </a:p>
        </p:txBody>
      </p:sp>
      <p:sp>
        <p:nvSpPr>
          <p:cNvPr id="3" name="Subtitle 2"/>
          <p:cNvSpPr>
            <a:spLocks noGrp="1"/>
          </p:cNvSpPr>
          <p:nvPr>
            <p:ph type="subTitle" idx="1"/>
          </p:nvPr>
        </p:nvSpPr>
        <p:spPr>
          <a:xfrm>
            <a:off x="4572000" y="4293096"/>
            <a:ext cx="4392488" cy="2016224"/>
          </a:xfrm>
        </p:spPr>
        <p:txBody>
          <a:bodyPr>
            <a:normAutofit lnSpcReduction="10000"/>
          </a:bodyPr>
          <a:lstStyle/>
          <a:p>
            <a:pPr>
              <a:defRPr/>
            </a:pPr>
            <a:r>
              <a:rPr lang="en-GB" altLang="en-US" b="1" dirty="0">
                <a:solidFill>
                  <a:schemeClr val="accent6">
                    <a:lumMod val="50000"/>
                  </a:schemeClr>
                </a:solidFill>
              </a:rPr>
              <a:t>New Internationalist Easier English</a:t>
            </a:r>
          </a:p>
          <a:p>
            <a:pPr>
              <a:defRPr/>
            </a:pPr>
            <a:r>
              <a:rPr lang="en-GB" altLang="en-US" b="1" dirty="0">
                <a:solidFill>
                  <a:srgbClr val="00B050"/>
                </a:solidFill>
              </a:rPr>
              <a:t>Ready Pre-Intermediate Lesson</a:t>
            </a:r>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0476"/>
            <a:ext cx="3816424" cy="2691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3363" y="332656"/>
            <a:ext cx="6370637"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2094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5400" b="1" dirty="0" smtClean="0"/>
              <a:t>Writing</a:t>
            </a:r>
            <a:r>
              <a:rPr lang="en-GB" dirty="0" smtClean="0"/>
              <a:t>:</a:t>
            </a:r>
            <a:endParaRPr lang="en-GB" dirty="0"/>
          </a:p>
        </p:txBody>
      </p:sp>
      <p:sp>
        <p:nvSpPr>
          <p:cNvPr id="3" name="Content Placeholder 2"/>
          <p:cNvSpPr>
            <a:spLocks noGrp="1"/>
          </p:cNvSpPr>
          <p:nvPr>
            <p:ph idx="1"/>
          </p:nvPr>
        </p:nvSpPr>
        <p:spPr>
          <a:xfrm>
            <a:off x="457200" y="1196752"/>
            <a:ext cx="8229600" cy="4929411"/>
          </a:xfrm>
        </p:spPr>
        <p:txBody>
          <a:bodyPr/>
          <a:lstStyle/>
          <a:p>
            <a:pPr marL="0" indent="0">
              <a:buNone/>
            </a:pPr>
            <a:r>
              <a:rPr lang="en-GB" dirty="0" smtClean="0"/>
              <a:t>Imagine you have just been to visit the </a:t>
            </a:r>
            <a:r>
              <a:rPr lang="en-GB" dirty="0" err="1" smtClean="0"/>
              <a:t>Adivasis</a:t>
            </a:r>
            <a:r>
              <a:rPr lang="en-GB" dirty="0" smtClean="0"/>
              <a:t> in India. </a:t>
            </a:r>
          </a:p>
          <a:p>
            <a:pPr marL="0" indent="0">
              <a:buNone/>
            </a:pPr>
            <a:r>
              <a:rPr lang="en-GB" dirty="0" smtClean="0"/>
              <a:t>Write an email to </a:t>
            </a:r>
            <a:r>
              <a:rPr lang="en-GB" dirty="0" smtClean="0"/>
              <a:t>your friends or class </a:t>
            </a:r>
            <a:r>
              <a:rPr lang="en-GB" dirty="0" smtClean="0"/>
              <a:t>to tell them about the Adivasi life. Use:</a:t>
            </a:r>
          </a:p>
          <a:p>
            <a:pPr>
              <a:buFontTx/>
              <a:buChar char="-"/>
            </a:pPr>
            <a:r>
              <a:rPr lang="en-GB" dirty="0" smtClean="0"/>
              <a:t>the information in the text and </a:t>
            </a:r>
          </a:p>
          <a:p>
            <a:pPr>
              <a:buFontTx/>
              <a:buChar char="-"/>
            </a:pPr>
            <a:r>
              <a:rPr lang="en-GB" dirty="0" smtClean="0"/>
              <a:t>the new vocabulary.</a:t>
            </a: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509120"/>
            <a:ext cx="7178124" cy="2603741"/>
          </a:xfrm>
          <a:prstGeom prst="rect">
            <a:avLst/>
          </a:prstGeom>
        </p:spPr>
      </p:pic>
    </p:spTree>
    <p:extLst>
      <p:ext uri="{BB962C8B-B14F-4D97-AF65-F5344CB8AC3E}">
        <p14:creationId xmlns:p14="http://schemas.microsoft.com/office/powerpoint/2010/main" val="1467898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4546848" cy="1080120"/>
          </a:xfrm>
        </p:spPr>
        <p:txBody>
          <a:bodyPr/>
          <a:lstStyle/>
          <a:p>
            <a:r>
              <a:rPr lang="en-GB" b="1" dirty="0" smtClean="0"/>
              <a:t>Homework</a:t>
            </a:r>
            <a:r>
              <a:rPr lang="en-GB" dirty="0" smtClean="0"/>
              <a:t>:</a:t>
            </a:r>
            <a:endParaRPr lang="en-GB" dirty="0"/>
          </a:p>
        </p:txBody>
      </p:sp>
      <p:sp>
        <p:nvSpPr>
          <p:cNvPr id="3" name="Content Placeholder 2"/>
          <p:cNvSpPr>
            <a:spLocks noGrp="1"/>
          </p:cNvSpPr>
          <p:nvPr>
            <p:ph idx="1"/>
          </p:nvPr>
        </p:nvSpPr>
        <p:spPr>
          <a:xfrm>
            <a:off x="457200" y="1268760"/>
            <a:ext cx="8229600" cy="4857403"/>
          </a:xfrm>
        </p:spPr>
        <p:txBody>
          <a:bodyPr/>
          <a:lstStyle/>
          <a:p>
            <a:pPr marL="0" indent="0">
              <a:buNone/>
            </a:pPr>
            <a:r>
              <a:rPr lang="en-GB" dirty="0" smtClean="0"/>
              <a:t>Now read the original, more </a:t>
            </a:r>
            <a:r>
              <a:rPr lang="en-GB" dirty="0"/>
              <a:t>difficult article: </a:t>
            </a:r>
            <a:r>
              <a:rPr lang="en-GB" sz="1800" dirty="0">
                <a:hlinkClick r:id="rId2"/>
              </a:rPr>
              <a:t>http://newint.org/blog/majority/2015/12/11/indigenous-sustainable-example</a:t>
            </a:r>
            <a:r>
              <a:rPr lang="en-GB" sz="1800" dirty="0" smtClean="0">
                <a:hlinkClick r:id="rId2"/>
              </a:rPr>
              <a:t>/</a:t>
            </a:r>
            <a:endParaRPr lang="en-GB" sz="1800" dirty="0" smtClean="0"/>
          </a:p>
          <a:p>
            <a:pPr marL="0" indent="0">
              <a:buNone/>
            </a:pPr>
            <a:r>
              <a:rPr lang="en-GB" dirty="0" smtClean="0"/>
              <a:t>And read more about the </a:t>
            </a:r>
            <a:r>
              <a:rPr lang="en-GB" dirty="0" err="1" smtClean="0"/>
              <a:t>adivasis</a:t>
            </a:r>
            <a:r>
              <a:rPr lang="en-GB" dirty="0" smtClean="0"/>
              <a:t>:</a:t>
            </a:r>
          </a:p>
          <a:p>
            <a:pPr marL="0" indent="0">
              <a:buNone/>
            </a:pPr>
            <a:r>
              <a:rPr lang="en-GB" sz="2000" dirty="0">
                <a:hlinkClick r:id="rId3"/>
              </a:rPr>
              <a:t>http://eewiki.newint.org/index.php/Adivasi_people:_</a:t>
            </a:r>
            <a:r>
              <a:rPr lang="en-GB" sz="2000" dirty="0" smtClean="0">
                <a:hlinkClick r:id="rId3"/>
              </a:rPr>
              <a:t>proud_not_primitive</a:t>
            </a:r>
            <a:endParaRPr lang="en-GB" sz="2000" dirty="0" smtClean="0"/>
          </a:p>
          <a:p>
            <a:pPr marL="0" indent="0">
              <a:buNone/>
            </a:pPr>
            <a:endParaRPr lang="en-GB"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648" y="3429000"/>
            <a:ext cx="3968353"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79" y="3429000"/>
            <a:ext cx="2990254"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4658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7200" b="1" dirty="0" smtClean="0"/>
              <a:t>This lesson</a:t>
            </a:r>
            <a:r>
              <a:rPr lang="en-GB" dirty="0" smtClean="0"/>
              <a:t>:</a:t>
            </a:r>
            <a:endParaRPr lang="en-GB" dirty="0"/>
          </a:p>
        </p:txBody>
      </p:sp>
      <p:sp>
        <p:nvSpPr>
          <p:cNvPr id="3" name="Content Placeholder 2"/>
          <p:cNvSpPr>
            <a:spLocks noGrp="1"/>
          </p:cNvSpPr>
          <p:nvPr>
            <p:ph idx="1"/>
          </p:nvPr>
        </p:nvSpPr>
        <p:spPr/>
        <p:txBody>
          <a:bodyPr>
            <a:normAutofit/>
          </a:bodyPr>
          <a:lstStyle/>
          <a:p>
            <a:pPr marL="0" indent="0">
              <a:buNone/>
            </a:pPr>
            <a:r>
              <a:rPr lang="en-GB" sz="4800" b="1" dirty="0" smtClean="0">
                <a:solidFill>
                  <a:srgbClr val="FF0000"/>
                </a:solidFill>
              </a:rPr>
              <a:t>Speaking – about sharing</a:t>
            </a:r>
          </a:p>
          <a:p>
            <a:pPr marL="0" indent="0">
              <a:buNone/>
            </a:pPr>
            <a:r>
              <a:rPr lang="en-GB" sz="4800" b="1" dirty="0" smtClean="0">
                <a:solidFill>
                  <a:srgbClr val="002060"/>
                </a:solidFill>
              </a:rPr>
              <a:t>Vocabulary – match and discuss</a:t>
            </a:r>
          </a:p>
          <a:p>
            <a:pPr marL="0" indent="0">
              <a:buNone/>
            </a:pPr>
            <a:r>
              <a:rPr lang="en-GB" sz="4800" b="1" dirty="0" smtClean="0">
                <a:solidFill>
                  <a:srgbClr val="00B050"/>
                </a:solidFill>
              </a:rPr>
              <a:t>Reading – skimming and reading for detail</a:t>
            </a:r>
          </a:p>
          <a:p>
            <a:pPr marL="0" indent="0">
              <a:buNone/>
            </a:pPr>
            <a:r>
              <a:rPr lang="en-GB" sz="4800" b="1" dirty="0" smtClean="0">
                <a:solidFill>
                  <a:srgbClr val="7030A0"/>
                </a:solidFill>
              </a:rPr>
              <a:t>Writing – an email</a:t>
            </a:r>
            <a:endParaRPr lang="en-GB" sz="4800" b="1" dirty="0">
              <a:solidFill>
                <a:srgbClr val="7030A0"/>
              </a:solidFill>
            </a:endParaRPr>
          </a:p>
        </p:txBody>
      </p:sp>
    </p:spTree>
    <p:extLst>
      <p:ext uri="{BB962C8B-B14F-4D97-AF65-F5344CB8AC3E}">
        <p14:creationId xmlns:p14="http://schemas.microsoft.com/office/powerpoint/2010/main" val="3867582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842992" cy="850106"/>
          </a:xfrm>
        </p:spPr>
        <p:txBody>
          <a:bodyPr>
            <a:normAutofit fontScale="90000"/>
          </a:bodyPr>
          <a:lstStyle/>
          <a:p>
            <a:r>
              <a:rPr lang="en-GB" b="1" dirty="0" smtClean="0">
                <a:solidFill>
                  <a:srgbClr val="7030A0"/>
                </a:solidFill>
              </a:rPr>
              <a:t>Speaking - discuss in pairs</a:t>
            </a:r>
            <a:r>
              <a:rPr lang="en-GB" dirty="0" smtClean="0"/>
              <a:t>:</a:t>
            </a:r>
            <a:endParaRPr lang="en-GB" dirty="0"/>
          </a:p>
        </p:txBody>
      </p:sp>
      <p:sp>
        <p:nvSpPr>
          <p:cNvPr id="3" name="Content Placeholder 2"/>
          <p:cNvSpPr>
            <a:spLocks noGrp="1"/>
          </p:cNvSpPr>
          <p:nvPr>
            <p:ph idx="1"/>
          </p:nvPr>
        </p:nvSpPr>
        <p:spPr>
          <a:xfrm>
            <a:off x="179512" y="1124744"/>
            <a:ext cx="8784976" cy="5472608"/>
          </a:xfrm>
        </p:spPr>
        <p:txBody>
          <a:bodyPr>
            <a:normAutofit/>
          </a:bodyPr>
          <a:lstStyle/>
          <a:p>
            <a:pPr marL="514350" indent="-514350">
              <a:buAutoNum type="arabicParenR"/>
            </a:pPr>
            <a:r>
              <a:rPr lang="en-GB" sz="4000" b="1" dirty="0" smtClean="0"/>
              <a:t>What / when / where / why do you share?</a:t>
            </a:r>
          </a:p>
          <a:p>
            <a:pPr marL="514350" indent="-514350">
              <a:buAutoNum type="arabicParenR"/>
            </a:pPr>
            <a:r>
              <a:rPr lang="en-GB" sz="4000" b="1" dirty="0" smtClean="0"/>
              <a:t>Who do you share things with?</a:t>
            </a:r>
          </a:p>
          <a:p>
            <a:pPr marL="514350" indent="-514350">
              <a:buAutoNum type="arabicParenR"/>
            </a:pPr>
            <a:r>
              <a:rPr lang="en-GB" sz="4000" b="1" dirty="0" smtClean="0"/>
              <a:t>What sort of things do everyone share?</a:t>
            </a:r>
          </a:p>
          <a:p>
            <a:pPr marL="514350" indent="-514350">
              <a:buAutoNum type="arabicParenR"/>
            </a:pPr>
            <a:r>
              <a:rPr lang="en-GB" sz="4000" b="1" dirty="0" smtClean="0"/>
              <a:t>What things do people </a:t>
            </a:r>
            <a:r>
              <a:rPr lang="en-GB" sz="4000" b="1" u="sng" dirty="0" smtClean="0"/>
              <a:t>not </a:t>
            </a:r>
            <a:r>
              <a:rPr lang="en-GB" sz="4000" b="1" dirty="0" smtClean="0"/>
              <a:t>share?</a:t>
            </a:r>
          </a:p>
          <a:p>
            <a:pPr marL="514350" indent="-514350">
              <a:buAutoNum type="arabicParenR"/>
            </a:pPr>
            <a:r>
              <a:rPr lang="en-GB" sz="4000" b="1" dirty="0" smtClean="0"/>
              <a:t>Is sharing different in different countries / communities?</a:t>
            </a:r>
          </a:p>
          <a:p>
            <a:pPr marL="514350" indent="-514350">
              <a:buAutoNum type="arabicParenR"/>
            </a:pPr>
            <a:endParaRPr lang="en-GB" dirty="0"/>
          </a:p>
        </p:txBody>
      </p:sp>
    </p:spTree>
    <p:extLst>
      <p:ext uri="{BB962C8B-B14F-4D97-AF65-F5344CB8AC3E}">
        <p14:creationId xmlns:p14="http://schemas.microsoft.com/office/powerpoint/2010/main" val="1602371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en-GB" b="1" dirty="0" smtClean="0"/>
              <a:t>Match the words and definitions</a:t>
            </a:r>
            <a:r>
              <a:rPr lang="en-GB" dirty="0" smtClean="0"/>
              <a:t>:</a:t>
            </a:r>
            <a:endParaRPr lang="en-GB" dirty="0"/>
          </a:p>
        </p:txBody>
      </p:sp>
      <p:sp>
        <p:nvSpPr>
          <p:cNvPr id="4" name="Content Placeholder 3"/>
          <p:cNvSpPr>
            <a:spLocks noGrp="1"/>
          </p:cNvSpPr>
          <p:nvPr>
            <p:ph sz="half" idx="1"/>
          </p:nvPr>
        </p:nvSpPr>
        <p:spPr>
          <a:xfrm>
            <a:off x="35496" y="908720"/>
            <a:ext cx="3024336" cy="5949280"/>
          </a:xfrm>
        </p:spPr>
        <p:txBody>
          <a:bodyPr>
            <a:normAutofit fontScale="92500" lnSpcReduction="20000"/>
          </a:bodyPr>
          <a:lstStyle/>
          <a:p>
            <a:pPr marL="0" indent="0">
              <a:buNone/>
            </a:pPr>
            <a:r>
              <a:rPr lang="en-GB" b="1" dirty="0" smtClean="0"/>
              <a:t>1/ indigenous</a:t>
            </a:r>
          </a:p>
          <a:p>
            <a:pPr marL="0" indent="0">
              <a:buNone/>
            </a:pPr>
            <a:r>
              <a:rPr lang="en-GB" b="1" dirty="0" smtClean="0"/>
              <a:t>2/ </a:t>
            </a:r>
            <a:r>
              <a:rPr lang="en-GB" b="1" dirty="0" err="1" smtClean="0"/>
              <a:t>adivasi</a:t>
            </a:r>
            <a:endParaRPr lang="en-GB" b="1" dirty="0" smtClean="0"/>
          </a:p>
          <a:p>
            <a:pPr marL="0" indent="0">
              <a:buNone/>
            </a:pPr>
            <a:r>
              <a:rPr lang="en-GB" b="1" dirty="0" smtClean="0"/>
              <a:t>3/ consumer society</a:t>
            </a:r>
          </a:p>
          <a:p>
            <a:pPr marL="0" indent="0">
              <a:buNone/>
            </a:pPr>
            <a:r>
              <a:rPr lang="en-GB" b="1" dirty="0"/>
              <a:t>4</a:t>
            </a:r>
            <a:r>
              <a:rPr lang="en-GB" b="1" dirty="0" smtClean="0"/>
              <a:t>/ ancient</a:t>
            </a:r>
          </a:p>
          <a:p>
            <a:pPr marL="0" indent="0">
              <a:buNone/>
            </a:pPr>
            <a:r>
              <a:rPr lang="en-GB" b="1" dirty="0" smtClean="0"/>
              <a:t>5/ slavery</a:t>
            </a:r>
          </a:p>
          <a:p>
            <a:pPr marL="0" indent="0">
              <a:buNone/>
            </a:pPr>
            <a:r>
              <a:rPr lang="en-GB" b="1" dirty="0"/>
              <a:t>6</a:t>
            </a:r>
            <a:r>
              <a:rPr lang="en-GB" b="1" dirty="0" smtClean="0"/>
              <a:t>/ unique</a:t>
            </a:r>
          </a:p>
          <a:p>
            <a:pPr marL="0" indent="0">
              <a:buNone/>
            </a:pPr>
            <a:r>
              <a:rPr lang="en-GB" b="1" dirty="0"/>
              <a:t>7</a:t>
            </a:r>
            <a:r>
              <a:rPr lang="en-GB" b="1" dirty="0" smtClean="0"/>
              <a:t>/ to hunt</a:t>
            </a:r>
          </a:p>
          <a:p>
            <a:pPr marL="0" indent="0">
              <a:buNone/>
            </a:pPr>
            <a:r>
              <a:rPr lang="en-GB" b="1" dirty="0"/>
              <a:t>8</a:t>
            </a:r>
            <a:r>
              <a:rPr lang="en-GB" b="1" dirty="0" smtClean="0"/>
              <a:t>/ sustainably</a:t>
            </a:r>
          </a:p>
          <a:p>
            <a:pPr marL="0" indent="0">
              <a:buNone/>
            </a:pPr>
            <a:r>
              <a:rPr lang="en-GB" b="1" dirty="0"/>
              <a:t>9</a:t>
            </a:r>
            <a:r>
              <a:rPr lang="en-GB" b="1" dirty="0" smtClean="0"/>
              <a:t>/ greedy</a:t>
            </a:r>
          </a:p>
          <a:p>
            <a:pPr marL="0" indent="0">
              <a:buNone/>
            </a:pPr>
            <a:r>
              <a:rPr lang="en-GB" b="1" dirty="0" smtClean="0"/>
              <a:t>10/ carbon footprint</a:t>
            </a:r>
          </a:p>
          <a:p>
            <a:pPr marL="0" indent="0">
              <a:buNone/>
            </a:pPr>
            <a:r>
              <a:rPr lang="en-GB" b="1" dirty="0" smtClean="0"/>
              <a:t>11/ values</a:t>
            </a:r>
          </a:p>
          <a:p>
            <a:pPr marL="0" indent="0">
              <a:buNone/>
            </a:pPr>
            <a:r>
              <a:rPr lang="en-GB" b="1" dirty="0" smtClean="0"/>
              <a:t>12/ wild boar</a:t>
            </a:r>
          </a:p>
          <a:p>
            <a:pPr marL="0" indent="0">
              <a:buNone/>
            </a:pPr>
            <a:r>
              <a:rPr lang="en-GB" b="1" dirty="0" smtClean="0"/>
              <a:t>13/ chaos</a:t>
            </a:r>
          </a:p>
          <a:p>
            <a:pPr marL="0" indent="0">
              <a:buNone/>
            </a:pPr>
            <a:endParaRPr lang="en-GB" dirty="0" smtClean="0"/>
          </a:p>
          <a:p>
            <a:pPr marL="0" indent="0">
              <a:buNone/>
            </a:pPr>
            <a:endParaRPr lang="en-GB" dirty="0"/>
          </a:p>
        </p:txBody>
      </p:sp>
      <p:sp>
        <p:nvSpPr>
          <p:cNvPr id="7" name="Content Placeholder 6"/>
          <p:cNvSpPr>
            <a:spLocks noGrp="1"/>
          </p:cNvSpPr>
          <p:nvPr>
            <p:ph sz="half" idx="2"/>
          </p:nvPr>
        </p:nvSpPr>
        <p:spPr>
          <a:xfrm>
            <a:off x="3059832" y="908720"/>
            <a:ext cx="6084168" cy="5949280"/>
          </a:xfrm>
        </p:spPr>
        <p:txBody>
          <a:bodyPr>
            <a:normAutofit fontScale="92500" lnSpcReduction="20000"/>
          </a:bodyPr>
          <a:lstStyle/>
          <a:p>
            <a:pPr marL="514350" indent="-514350">
              <a:buAutoNum type="alphaLcParenR"/>
            </a:pPr>
            <a:r>
              <a:rPr lang="en-GB" b="1" dirty="0">
                <a:solidFill>
                  <a:srgbClr val="002060"/>
                </a:solidFill>
              </a:rPr>
              <a:t>v</a:t>
            </a:r>
            <a:r>
              <a:rPr lang="en-GB" b="1" dirty="0" smtClean="0">
                <a:solidFill>
                  <a:srgbClr val="002060"/>
                </a:solidFill>
              </a:rPr>
              <a:t>ery </a:t>
            </a:r>
            <a:r>
              <a:rPr lang="en-GB" b="1" dirty="0" err="1" smtClean="0">
                <a:solidFill>
                  <a:srgbClr val="002060"/>
                </a:solidFill>
              </a:rPr>
              <a:t>very</a:t>
            </a:r>
            <a:r>
              <a:rPr lang="en-GB" b="1" dirty="0" smtClean="0">
                <a:solidFill>
                  <a:srgbClr val="002060"/>
                </a:solidFill>
              </a:rPr>
              <a:t> old</a:t>
            </a:r>
          </a:p>
          <a:p>
            <a:pPr marL="514350" indent="-514350">
              <a:buAutoNum type="alphaLcParenR"/>
            </a:pPr>
            <a:r>
              <a:rPr lang="en-GB" b="1" dirty="0">
                <a:solidFill>
                  <a:srgbClr val="002060"/>
                </a:solidFill>
              </a:rPr>
              <a:t>w</a:t>
            </a:r>
            <a:r>
              <a:rPr lang="en-GB" b="1" dirty="0" smtClean="0">
                <a:solidFill>
                  <a:srgbClr val="002060"/>
                </a:solidFill>
              </a:rPr>
              <a:t>anting more and more (</a:t>
            </a:r>
            <a:r>
              <a:rPr lang="en-GB" b="1" dirty="0" err="1" smtClean="0">
                <a:solidFill>
                  <a:srgbClr val="002060"/>
                </a:solidFill>
              </a:rPr>
              <a:t>eg</a:t>
            </a:r>
            <a:r>
              <a:rPr lang="en-GB" b="1" dirty="0" smtClean="0">
                <a:solidFill>
                  <a:srgbClr val="002060"/>
                </a:solidFill>
              </a:rPr>
              <a:t>. food)</a:t>
            </a:r>
          </a:p>
          <a:p>
            <a:pPr marL="514350" indent="-514350">
              <a:buAutoNum type="alphaLcParenR"/>
            </a:pPr>
            <a:r>
              <a:rPr lang="en-GB" b="1" dirty="0">
                <a:solidFill>
                  <a:srgbClr val="002060"/>
                </a:solidFill>
              </a:rPr>
              <a:t>n</a:t>
            </a:r>
            <a:r>
              <a:rPr lang="en-GB" b="1" dirty="0" smtClean="0">
                <a:solidFill>
                  <a:srgbClr val="002060"/>
                </a:solidFill>
              </a:rPr>
              <a:t>o organisation at all</a:t>
            </a:r>
          </a:p>
          <a:p>
            <a:pPr marL="514350" indent="-514350">
              <a:buAutoNum type="alphaLcParenR"/>
            </a:pPr>
            <a:r>
              <a:rPr lang="en-GB" b="1" dirty="0" smtClean="0">
                <a:solidFill>
                  <a:srgbClr val="002060"/>
                </a:solidFill>
              </a:rPr>
              <a:t>no-one else is the same</a:t>
            </a:r>
          </a:p>
          <a:p>
            <a:pPr marL="514350" indent="-514350">
              <a:buAutoNum type="alphaLcParenR"/>
            </a:pPr>
            <a:r>
              <a:rPr lang="en-GB" b="1" dirty="0">
                <a:solidFill>
                  <a:srgbClr val="002060"/>
                </a:solidFill>
              </a:rPr>
              <a:t>i</a:t>
            </a:r>
            <a:r>
              <a:rPr lang="en-GB" b="1" dirty="0" smtClean="0">
                <a:solidFill>
                  <a:srgbClr val="002060"/>
                </a:solidFill>
              </a:rPr>
              <a:t>mportant things you believe in</a:t>
            </a:r>
          </a:p>
          <a:p>
            <a:pPr marL="514350" indent="-514350">
              <a:buAutoNum type="alphaLcParenR"/>
            </a:pPr>
            <a:r>
              <a:rPr lang="en-GB" b="1" dirty="0" smtClean="0">
                <a:solidFill>
                  <a:srgbClr val="002060"/>
                </a:solidFill>
              </a:rPr>
              <a:t>native</a:t>
            </a:r>
          </a:p>
          <a:p>
            <a:pPr marL="514350" indent="-514350">
              <a:buAutoNum type="alphaLcParenR"/>
            </a:pPr>
            <a:r>
              <a:rPr lang="en-GB" b="1" dirty="0">
                <a:solidFill>
                  <a:srgbClr val="002060"/>
                </a:solidFill>
              </a:rPr>
              <a:t>t</a:t>
            </a:r>
            <a:r>
              <a:rPr lang="en-GB" b="1" dirty="0" smtClean="0">
                <a:solidFill>
                  <a:srgbClr val="002060"/>
                </a:solidFill>
              </a:rPr>
              <a:t>he amount of carbon (CO2) you use</a:t>
            </a:r>
          </a:p>
          <a:p>
            <a:pPr marL="514350" indent="-514350">
              <a:buAutoNum type="alphaLcParenR"/>
            </a:pPr>
            <a:r>
              <a:rPr lang="en-GB" b="1" dirty="0">
                <a:solidFill>
                  <a:srgbClr val="002060"/>
                </a:solidFill>
              </a:rPr>
              <a:t>t</a:t>
            </a:r>
            <a:r>
              <a:rPr lang="en-GB" b="1" dirty="0" smtClean="0">
                <a:solidFill>
                  <a:srgbClr val="002060"/>
                </a:solidFill>
              </a:rPr>
              <a:t>o run after and kill animals for food</a:t>
            </a:r>
          </a:p>
          <a:p>
            <a:pPr marL="514350" indent="-514350">
              <a:buAutoNum type="alphaLcParenR"/>
            </a:pPr>
            <a:r>
              <a:rPr lang="en-GB" b="1" dirty="0">
                <a:solidFill>
                  <a:srgbClr val="002060"/>
                </a:solidFill>
              </a:rPr>
              <a:t>n</a:t>
            </a:r>
            <a:r>
              <a:rPr lang="en-GB" b="1" dirty="0" smtClean="0">
                <a:solidFill>
                  <a:srgbClr val="002060"/>
                </a:solidFill>
              </a:rPr>
              <a:t>ative tribal groups in India and Nepal</a:t>
            </a:r>
          </a:p>
          <a:p>
            <a:pPr marL="514350" indent="-514350">
              <a:buAutoNum type="alphaLcParenR"/>
            </a:pPr>
            <a:r>
              <a:rPr lang="en-GB" b="1" dirty="0">
                <a:solidFill>
                  <a:srgbClr val="002060"/>
                </a:solidFill>
              </a:rPr>
              <a:t>p</a:t>
            </a:r>
            <a:r>
              <a:rPr lang="en-GB" b="1" dirty="0" smtClean="0">
                <a:solidFill>
                  <a:srgbClr val="002060"/>
                </a:solidFill>
              </a:rPr>
              <a:t>rotecting the                  k)</a:t>
            </a:r>
          </a:p>
          <a:p>
            <a:pPr marL="0" indent="0">
              <a:buNone/>
            </a:pPr>
            <a:r>
              <a:rPr lang="en-GB" b="1" dirty="0" smtClean="0">
                <a:solidFill>
                  <a:srgbClr val="002060"/>
                </a:solidFill>
              </a:rPr>
              <a:t>natural  world    </a:t>
            </a:r>
          </a:p>
          <a:p>
            <a:pPr marL="514350" indent="-514350">
              <a:buAutoNum type="alphaLcParenR" startAt="12"/>
            </a:pPr>
            <a:r>
              <a:rPr lang="en-GB" b="1" dirty="0">
                <a:solidFill>
                  <a:srgbClr val="002060"/>
                </a:solidFill>
              </a:rPr>
              <a:t>w</a:t>
            </a:r>
            <a:r>
              <a:rPr lang="en-GB" b="1" dirty="0" smtClean="0">
                <a:solidFill>
                  <a:srgbClr val="002060"/>
                </a:solidFill>
              </a:rPr>
              <a:t>here buying and selling</a:t>
            </a:r>
          </a:p>
          <a:p>
            <a:pPr marL="0" indent="0">
              <a:buNone/>
            </a:pPr>
            <a:r>
              <a:rPr lang="en-GB" b="1" dirty="0">
                <a:solidFill>
                  <a:srgbClr val="002060"/>
                </a:solidFill>
              </a:rPr>
              <a:t>i</a:t>
            </a:r>
            <a:r>
              <a:rPr lang="en-GB" b="1" dirty="0" smtClean="0">
                <a:solidFill>
                  <a:srgbClr val="002060"/>
                </a:solidFill>
              </a:rPr>
              <a:t>s the most important thing  </a:t>
            </a:r>
          </a:p>
          <a:p>
            <a:pPr marL="0" indent="0">
              <a:buNone/>
            </a:pPr>
            <a:r>
              <a:rPr lang="en-GB" b="1" dirty="0" smtClean="0">
                <a:solidFill>
                  <a:srgbClr val="002060"/>
                </a:solidFill>
              </a:rPr>
              <a:t>m)   where people force others to work hard with no pay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6296" y="4581128"/>
            <a:ext cx="1713791" cy="1224136"/>
          </a:xfrm>
          <a:prstGeom prst="rect">
            <a:avLst/>
          </a:prstGeom>
        </p:spPr>
      </p:pic>
    </p:spTree>
    <p:extLst>
      <p:ext uri="{BB962C8B-B14F-4D97-AF65-F5344CB8AC3E}">
        <p14:creationId xmlns:p14="http://schemas.microsoft.com/office/powerpoint/2010/main" val="3077850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26768" cy="922114"/>
          </a:xfrm>
        </p:spPr>
        <p:txBody>
          <a:bodyPr>
            <a:normAutofit/>
          </a:bodyPr>
          <a:lstStyle/>
          <a:p>
            <a:r>
              <a:rPr lang="en-GB" b="1" dirty="0" smtClean="0"/>
              <a:t>Discuss / write</a:t>
            </a:r>
            <a:r>
              <a:rPr lang="en-GB" dirty="0" smtClean="0"/>
              <a:t>:</a:t>
            </a:r>
            <a:endParaRPr lang="en-GB" dirty="0"/>
          </a:p>
        </p:txBody>
      </p:sp>
      <p:sp>
        <p:nvSpPr>
          <p:cNvPr id="3" name="Content Placeholder 2"/>
          <p:cNvSpPr>
            <a:spLocks noGrp="1"/>
          </p:cNvSpPr>
          <p:nvPr>
            <p:ph sz="half" idx="1"/>
          </p:nvPr>
        </p:nvSpPr>
        <p:spPr>
          <a:xfrm>
            <a:off x="179512" y="1196752"/>
            <a:ext cx="4680520" cy="5400600"/>
          </a:xfrm>
        </p:spPr>
        <p:txBody>
          <a:bodyPr>
            <a:noAutofit/>
          </a:bodyPr>
          <a:lstStyle/>
          <a:p>
            <a:pPr marL="0" indent="0">
              <a:buNone/>
            </a:pPr>
            <a:r>
              <a:rPr lang="en-GB" sz="3000" b="1" dirty="0" smtClean="0"/>
              <a:t>Discuss</a:t>
            </a:r>
            <a:r>
              <a:rPr lang="en-GB" sz="3000" dirty="0" smtClean="0"/>
              <a:t>: How do these new words relate to sharing?</a:t>
            </a:r>
          </a:p>
          <a:p>
            <a:pPr marL="0" indent="0">
              <a:buNone/>
            </a:pPr>
            <a:endParaRPr lang="en-GB" sz="3000" dirty="0"/>
          </a:p>
          <a:p>
            <a:pPr marL="0" indent="0">
              <a:buNone/>
            </a:pPr>
            <a:r>
              <a:rPr lang="en-GB" sz="3000" b="1" dirty="0" smtClean="0"/>
              <a:t>Write</a:t>
            </a:r>
            <a:r>
              <a:rPr lang="en-GB" sz="3000" dirty="0" smtClean="0"/>
              <a:t>: Choose 5 and write a sentence about sharing using that word/phrase </a:t>
            </a:r>
            <a:r>
              <a:rPr lang="en-GB" sz="3000" dirty="0" err="1" smtClean="0"/>
              <a:t>eg</a:t>
            </a:r>
            <a:r>
              <a:rPr lang="en-GB" sz="3000" dirty="0" smtClean="0"/>
              <a:t>:</a:t>
            </a:r>
            <a:endParaRPr lang="en-GB" sz="3000" dirty="0"/>
          </a:p>
          <a:p>
            <a:pPr marL="0" indent="0">
              <a:buNone/>
            </a:pPr>
            <a:r>
              <a:rPr lang="en-GB" sz="3000" dirty="0" smtClean="0">
                <a:solidFill>
                  <a:srgbClr val="FF0000"/>
                </a:solidFill>
              </a:rPr>
              <a:t>Where there is </a:t>
            </a:r>
            <a:r>
              <a:rPr lang="en-GB" sz="3000" b="1" dirty="0" smtClean="0">
                <a:solidFill>
                  <a:srgbClr val="FF0000"/>
                </a:solidFill>
              </a:rPr>
              <a:t>slavery, </a:t>
            </a:r>
            <a:r>
              <a:rPr lang="en-GB" sz="3000" dirty="0" smtClean="0">
                <a:solidFill>
                  <a:srgbClr val="FF0000"/>
                </a:solidFill>
              </a:rPr>
              <a:t>rich people don’t share anything with their slaves.</a:t>
            </a:r>
            <a:endParaRPr lang="en-GB" sz="3000" b="1" dirty="0">
              <a:solidFill>
                <a:srgbClr val="FF0000"/>
              </a:solidFill>
            </a:endParaRPr>
          </a:p>
        </p:txBody>
      </p:sp>
      <p:sp>
        <p:nvSpPr>
          <p:cNvPr id="4" name="Content Placeholder 3"/>
          <p:cNvSpPr>
            <a:spLocks noGrp="1"/>
          </p:cNvSpPr>
          <p:nvPr>
            <p:ph sz="half" idx="2"/>
          </p:nvPr>
        </p:nvSpPr>
        <p:spPr>
          <a:xfrm>
            <a:off x="5652120" y="476672"/>
            <a:ext cx="3240360" cy="6192688"/>
          </a:xfrm>
        </p:spPr>
        <p:txBody>
          <a:bodyPr>
            <a:normAutofit fontScale="92500" lnSpcReduction="10000"/>
          </a:bodyPr>
          <a:lstStyle/>
          <a:p>
            <a:pPr marL="0" indent="0">
              <a:buNone/>
            </a:pPr>
            <a:r>
              <a:rPr lang="en-GB" sz="3000" b="1" dirty="0"/>
              <a:t>indigenous</a:t>
            </a:r>
          </a:p>
          <a:p>
            <a:pPr marL="0" indent="0">
              <a:buNone/>
            </a:pPr>
            <a:r>
              <a:rPr lang="en-GB" sz="3000" b="1" dirty="0" smtClean="0"/>
              <a:t>                     </a:t>
            </a:r>
            <a:r>
              <a:rPr lang="en-GB" sz="3000" b="1" dirty="0" err="1" smtClean="0"/>
              <a:t>adivasi</a:t>
            </a:r>
            <a:endParaRPr lang="en-GB" sz="3000" b="1" dirty="0"/>
          </a:p>
          <a:p>
            <a:pPr marL="0" indent="0">
              <a:buNone/>
            </a:pPr>
            <a:r>
              <a:rPr lang="en-GB" sz="3000" b="1" dirty="0" smtClean="0"/>
              <a:t>     consumer </a:t>
            </a:r>
            <a:r>
              <a:rPr lang="en-GB" sz="3000" b="1" dirty="0"/>
              <a:t>society</a:t>
            </a:r>
          </a:p>
          <a:p>
            <a:pPr marL="0" indent="0">
              <a:buNone/>
            </a:pPr>
            <a:r>
              <a:rPr lang="en-GB" sz="3000" b="1" dirty="0" smtClean="0"/>
              <a:t>            ancient</a:t>
            </a:r>
            <a:endParaRPr lang="en-GB" sz="3000" b="1" dirty="0"/>
          </a:p>
          <a:p>
            <a:pPr marL="0" indent="0">
              <a:buNone/>
            </a:pPr>
            <a:r>
              <a:rPr lang="en-GB" sz="3000" b="1" dirty="0" smtClean="0"/>
              <a:t>slavery</a:t>
            </a:r>
            <a:endParaRPr lang="en-GB" sz="3000" b="1" dirty="0"/>
          </a:p>
          <a:p>
            <a:pPr marL="0" indent="0">
              <a:buNone/>
            </a:pPr>
            <a:r>
              <a:rPr lang="en-GB" sz="3000" b="1" dirty="0" smtClean="0"/>
              <a:t>                      unique</a:t>
            </a:r>
            <a:endParaRPr lang="en-GB" sz="3000" b="1" dirty="0"/>
          </a:p>
          <a:p>
            <a:pPr marL="0" indent="0">
              <a:buNone/>
            </a:pPr>
            <a:r>
              <a:rPr lang="en-GB" sz="3000" b="1" dirty="0" smtClean="0"/>
              <a:t>          to </a:t>
            </a:r>
            <a:r>
              <a:rPr lang="en-GB" sz="3000" b="1" dirty="0"/>
              <a:t>hunt</a:t>
            </a:r>
          </a:p>
          <a:p>
            <a:pPr marL="0" indent="0">
              <a:buNone/>
            </a:pPr>
            <a:r>
              <a:rPr lang="en-GB" sz="3000" b="1" dirty="0" smtClean="0"/>
              <a:t>sustainably</a:t>
            </a:r>
            <a:endParaRPr lang="en-GB" sz="3000" b="1" dirty="0"/>
          </a:p>
          <a:p>
            <a:pPr marL="0" indent="0">
              <a:buNone/>
            </a:pPr>
            <a:r>
              <a:rPr lang="en-GB" sz="3000" b="1" dirty="0" smtClean="0"/>
              <a:t>                       greedy</a:t>
            </a:r>
            <a:endParaRPr lang="en-GB" sz="3000" b="1" dirty="0"/>
          </a:p>
          <a:p>
            <a:pPr marL="0" indent="0">
              <a:buNone/>
            </a:pPr>
            <a:r>
              <a:rPr lang="en-GB" sz="3000" b="1" dirty="0" smtClean="0"/>
              <a:t>  carbon </a:t>
            </a:r>
            <a:r>
              <a:rPr lang="en-GB" sz="3000" b="1" dirty="0"/>
              <a:t>footprint</a:t>
            </a:r>
          </a:p>
          <a:p>
            <a:pPr marL="0" indent="0">
              <a:buNone/>
            </a:pPr>
            <a:r>
              <a:rPr lang="en-GB" sz="3000" b="1" dirty="0" smtClean="0"/>
              <a:t>              values</a:t>
            </a:r>
            <a:endParaRPr lang="en-GB" sz="3000" b="1" dirty="0"/>
          </a:p>
          <a:p>
            <a:pPr marL="0" indent="0">
              <a:buNone/>
            </a:pPr>
            <a:r>
              <a:rPr lang="en-GB" sz="3000" b="1" dirty="0" smtClean="0"/>
              <a:t>wild </a:t>
            </a:r>
            <a:r>
              <a:rPr lang="en-GB" sz="3000" b="1" dirty="0"/>
              <a:t>boar</a:t>
            </a:r>
          </a:p>
          <a:p>
            <a:pPr marL="0" indent="0">
              <a:buNone/>
            </a:pPr>
            <a:r>
              <a:rPr lang="en-GB" sz="3000" b="1" dirty="0" smtClean="0"/>
              <a:t>                    chaos</a:t>
            </a:r>
            <a:endParaRPr lang="en-GB" sz="3000" b="1" dirty="0"/>
          </a:p>
          <a:p>
            <a:endParaRPr lang="en-GB"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5229200"/>
            <a:ext cx="2127374" cy="149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2034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14800" cy="1354162"/>
          </a:xfrm>
        </p:spPr>
        <p:txBody>
          <a:bodyPr>
            <a:normAutofit fontScale="90000"/>
          </a:bodyPr>
          <a:lstStyle/>
          <a:p>
            <a:r>
              <a:rPr lang="en-GB" b="1" dirty="0" smtClean="0"/>
              <a:t>Reading 1:</a:t>
            </a:r>
            <a:br>
              <a:rPr lang="en-GB" b="1" dirty="0" smtClean="0"/>
            </a:br>
            <a:r>
              <a:rPr lang="en-GB" b="1" dirty="0" smtClean="0"/>
              <a:t>scan</a:t>
            </a:r>
            <a:endParaRPr lang="en-GB" b="1" dirty="0"/>
          </a:p>
        </p:txBody>
      </p:sp>
      <p:sp>
        <p:nvSpPr>
          <p:cNvPr id="5" name="Content Placeholder 4"/>
          <p:cNvSpPr>
            <a:spLocks noGrp="1"/>
          </p:cNvSpPr>
          <p:nvPr>
            <p:ph idx="1"/>
          </p:nvPr>
        </p:nvSpPr>
        <p:spPr>
          <a:xfrm>
            <a:off x="457200" y="2348880"/>
            <a:ext cx="8491888" cy="4104456"/>
          </a:xfrm>
        </p:spPr>
        <p:txBody>
          <a:bodyPr>
            <a:normAutofit fontScale="85000" lnSpcReduction="20000"/>
          </a:bodyPr>
          <a:lstStyle/>
          <a:p>
            <a:pPr marL="0" indent="0">
              <a:buNone/>
            </a:pPr>
            <a:r>
              <a:rPr lang="en-GB" dirty="0" smtClean="0"/>
              <a:t>Discuss before you read: </a:t>
            </a:r>
          </a:p>
          <a:p>
            <a:pPr marL="0" indent="0">
              <a:buNone/>
            </a:pPr>
            <a:r>
              <a:rPr lang="en-GB" dirty="0" smtClean="0"/>
              <a:t>true or false?</a:t>
            </a:r>
          </a:p>
          <a:p>
            <a:pPr marL="0" indent="0">
              <a:buNone/>
            </a:pPr>
            <a:r>
              <a:rPr lang="en-GB" sz="3900" b="1" dirty="0" smtClean="0">
                <a:solidFill>
                  <a:srgbClr val="7030A0"/>
                </a:solidFill>
              </a:rPr>
              <a:t>1/  Adivasi people in this article live sustainably.</a:t>
            </a:r>
          </a:p>
          <a:p>
            <a:pPr marL="0" indent="0">
              <a:buNone/>
            </a:pPr>
            <a:r>
              <a:rPr lang="en-GB" sz="3900" b="1" dirty="0" smtClean="0">
                <a:solidFill>
                  <a:srgbClr val="7030A0"/>
                </a:solidFill>
              </a:rPr>
              <a:t>2/  Sharing is important for </a:t>
            </a:r>
            <a:r>
              <a:rPr lang="en-GB" sz="3900" b="1" dirty="0" err="1" smtClean="0">
                <a:solidFill>
                  <a:srgbClr val="7030A0"/>
                </a:solidFill>
              </a:rPr>
              <a:t>adivasis</a:t>
            </a:r>
            <a:r>
              <a:rPr lang="en-GB" sz="3900" b="1" dirty="0" smtClean="0">
                <a:solidFill>
                  <a:srgbClr val="7030A0"/>
                </a:solidFill>
              </a:rPr>
              <a:t>.</a:t>
            </a:r>
          </a:p>
          <a:p>
            <a:pPr marL="0" indent="0">
              <a:buNone/>
            </a:pPr>
            <a:r>
              <a:rPr lang="en-GB" sz="3900" b="1" dirty="0" smtClean="0">
                <a:solidFill>
                  <a:srgbClr val="7030A0"/>
                </a:solidFill>
              </a:rPr>
              <a:t>3/  Sharing is not important for everyone in the modern world.</a:t>
            </a:r>
          </a:p>
          <a:p>
            <a:pPr marL="0" indent="0">
              <a:buNone/>
            </a:pPr>
            <a:endParaRPr lang="en-GB" dirty="0"/>
          </a:p>
          <a:p>
            <a:pPr marL="0" indent="0">
              <a:buNone/>
            </a:pPr>
            <a:r>
              <a:rPr lang="en-GB" dirty="0" smtClean="0"/>
              <a:t>Now read quickly / skim the next 2 slides to check:</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1803" y="53056"/>
            <a:ext cx="4175237" cy="2943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00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Indigenous culture can save the planet</a:t>
            </a:r>
            <a:endParaRPr lang="en-GB" dirty="0"/>
          </a:p>
        </p:txBody>
      </p:sp>
      <p:sp>
        <p:nvSpPr>
          <p:cNvPr id="3" name="Content Placeholder 2"/>
          <p:cNvSpPr>
            <a:spLocks noGrp="1"/>
          </p:cNvSpPr>
          <p:nvPr>
            <p:ph idx="1"/>
          </p:nvPr>
        </p:nvSpPr>
        <p:spPr>
          <a:xfrm>
            <a:off x="107504" y="836712"/>
            <a:ext cx="9001000" cy="5904656"/>
          </a:xfrm>
        </p:spPr>
        <p:txBody>
          <a:bodyPr>
            <a:normAutofit fontScale="55000" lnSpcReduction="20000"/>
          </a:bodyPr>
          <a:lstStyle/>
          <a:p>
            <a:pPr marL="0" indent="0">
              <a:buNone/>
            </a:pPr>
            <a:r>
              <a:rPr lang="en-GB" sz="3800" dirty="0" smtClean="0"/>
              <a:t>It’s difficult to explain why we think indigenous, tribal or </a:t>
            </a:r>
            <a:r>
              <a:rPr lang="en-GB" sz="3800" dirty="0" err="1" smtClean="0"/>
              <a:t>adivasi</a:t>
            </a:r>
            <a:r>
              <a:rPr lang="en-GB" sz="3800" dirty="0" smtClean="0"/>
              <a:t> culture is so special. But it’s more difficult to get the young </a:t>
            </a:r>
            <a:r>
              <a:rPr lang="en-GB" sz="3800" dirty="0" err="1" smtClean="0"/>
              <a:t>adivasis</a:t>
            </a:r>
            <a:r>
              <a:rPr lang="en-GB" sz="3800" dirty="0" smtClean="0"/>
              <a:t> to feel proud of their culture. The world really needs this type of culture, but television, films and consumer society are quickly taking over. </a:t>
            </a:r>
          </a:p>
          <a:p>
            <a:pPr marL="0" indent="0">
              <a:buNone/>
            </a:pPr>
            <a:r>
              <a:rPr lang="en-GB" sz="3800" dirty="0" smtClean="0"/>
              <a:t>Schools teach children that we must respect the ancient cultures - Greek, Egyptian and Roman – but all these were based on slavery. Slaves built all the ancient monuments </a:t>
            </a:r>
            <a:r>
              <a:rPr lang="en-GB" sz="3800" dirty="0" err="1" smtClean="0"/>
              <a:t>eg</a:t>
            </a:r>
            <a:r>
              <a:rPr lang="en-GB" sz="3800" dirty="0" smtClean="0"/>
              <a:t>. the Taj Mahal and the Pyramids of Giza. But indigenous people were unique – they treated everyone as equal. </a:t>
            </a:r>
          </a:p>
          <a:p>
            <a:pPr marL="0" indent="0">
              <a:buNone/>
            </a:pPr>
            <a:r>
              <a:rPr lang="en-GB" sz="3800" dirty="0" smtClean="0"/>
              <a:t>Groups who hunt and collect food never take too much. They get just enough for the day. They get what they need, and are not greedy. Now, rich people hate them and say they are lazy and have no ambition. But they are the only people who live sustainably. Their carbon footprint is mostly zero. If we follow their lifestyle, this could save the planet. </a:t>
            </a:r>
          </a:p>
          <a:p>
            <a:pPr marL="0" indent="0">
              <a:buNone/>
            </a:pPr>
            <a:r>
              <a:rPr lang="en-GB" sz="3800" dirty="0" err="1" smtClean="0"/>
              <a:t>Vinoth</a:t>
            </a:r>
            <a:r>
              <a:rPr lang="en-GB" sz="3800" dirty="0" smtClean="0"/>
              <a:t> and </a:t>
            </a:r>
            <a:r>
              <a:rPr lang="en-GB" sz="3800" dirty="0" err="1" smtClean="0"/>
              <a:t>Bhuvana</a:t>
            </a:r>
            <a:r>
              <a:rPr lang="en-GB" sz="3800" dirty="0" smtClean="0"/>
              <a:t> have recently arrived in </a:t>
            </a:r>
            <a:r>
              <a:rPr lang="en-GB" sz="3800" dirty="0" err="1" smtClean="0"/>
              <a:t>Gudalur</a:t>
            </a:r>
            <a:r>
              <a:rPr lang="en-GB" sz="3800" dirty="0" smtClean="0"/>
              <a:t>. They gave up good jobs in IT in Bangalore to come here for a simple life. They want their children to grow up with values like the </a:t>
            </a:r>
            <a:r>
              <a:rPr lang="en-GB" sz="3800" dirty="0" err="1" smtClean="0"/>
              <a:t>adivasi</a:t>
            </a:r>
            <a:r>
              <a:rPr lang="en-GB" sz="3800" dirty="0" smtClean="0"/>
              <a:t> people. </a:t>
            </a:r>
          </a:p>
          <a:p>
            <a:pPr marL="0" indent="0">
              <a:buNone/>
            </a:pPr>
            <a:r>
              <a:rPr lang="en-GB" sz="3800" dirty="0" smtClean="0"/>
              <a:t>We told them some of the old stories. Long ago, someone saw a </a:t>
            </a:r>
            <a:r>
              <a:rPr lang="en-GB" sz="3800" dirty="0" err="1" smtClean="0"/>
              <a:t>Paniya</a:t>
            </a:r>
            <a:r>
              <a:rPr lang="en-GB" sz="3800" dirty="0" smtClean="0"/>
              <a:t> man who had discovered some wonderful wild honey. He didn’t put it in bottles for his children. He called everyone around, people he didn’t know, to come and eat it. He was so happy to find it. But he didn’t think of keeping it for his family and friends. His instant reaction was to share it with everyone around. </a:t>
            </a:r>
          </a:p>
          <a:p>
            <a:endParaRPr lang="en-GB" dirty="0"/>
          </a:p>
        </p:txBody>
      </p:sp>
    </p:spTree>
    <p:extLst>
      <p:ext uri="{BB962C8B-B14F-4D97-AF65-F5344CB8AC3E}">
        <p14:creationId xmlns:p14="http://schemas.microsoft.com/office/powerpoint/2010/main" val="3461201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5496" y="188640"/>
            <a:ext cx="9001000" cy="6553473"/>
          </a:xfrm>
        </p:spPr>
        <p:txBody>
          <a:bodyPr>
            <a:normAutofit fontScale="62500" lnSpcReduction="20000"/>
          </a:bodyPr>
          <a:lstStyle/>
          <a:p>
            <a:pPr marL="0" indent="0">
              <a:buNone/>
            </a:pPr>
            <a:r>
              <a:rPr lang="en-GB" sz="3400" dirty="0"/>
              <a:t>There is an old </a:t>
            </a:r>
            <a:r>
              <a:rPr lang="en-GB" sz="3400" dirty="0" err="1"/>
              <a:t>Moolukurumba</a:t>
            </a:r>
            <a:r>
              <a:rPr lang="en-GB" sz="3400" dirty="0"/>
              <a:t> hunting tradition. If they caught a wild boar, they brought it back for everyone in the village, not just for the people who went out to shoot it. If one house had visitors, they got extra meat. An equal share for every person, no more for important people. Many people don’t understand this. But the </a:t>
            </a:r>
            <a:r>
              <a:rPr lang="en-GB" sz="3400" dirty="0" err="1"/>
              <a:t>adivasis</a:t>
            </a:r>
            <a:r>
              <a:rPr lang="en-GB" sz="3400" dirty="0"/>
              <a:t> say it’s normal for them. They have always done this. They didn’t understand that this is different to what other people do. </a:t>
            </a:r>
          </a:p>
          <a:p>
            <a:pPr marL="0" indent="0">
              <a:buNone/>
            </a:pPr>
            <a:r>
              <a:rPr lang="en-GB" sz="3400" dirty="0"/>
              <a:t>When I first arrived in the </a:t>
            </a:r>
            <a:r>
              <a:rPr lang="en-GB" sz="3400" dirty="0" err="1"/>
              <a:t>Nilgiris</a:t>
            </a:r>
            <a:r>
              <a:rPr lang="en-GB" sz="3400" dirty="0"/>
              <a:t>, I was amazed to watch a little five-year-old. I gave her a biscuit. She took it and shared it, breaking it into very small bits so every other child got a little. I gave them a plate of biscuits and the children divided them carefully and equally. I had never seen anything like this with city children. </a:t>
            </a:r>
          </a:p>
          <a:p>
            <a:pPr marL="0" indent="0">
              <a:buNone/>
            </a:pPr>
            <a:r>
              <a:rPr lang="en-GB" sz="3400" dirty="0"/>
              <a:t>They sing about sharing too. In their wedding ceremony, the new married couple promise to follow the traditions of the community – they will never say no to a guest or any person who needs food. </a:t>
            </a:r>
          </a:p>
          <a:p>
            <a:pPr marL="0" indent="0">
              <a:buNone/>
            </a:pPr>
            <a:r>
              <a:rPr lang="en-GB" sz="3400" dirty="0"/>
              <a:t>People have studied indigenous people for many hundreds of years. Others often say they make their life sound romantic. For example, Ramachandra </a:t>
            </a:r>
            <a:r>
              <a:rPr lang="en-GB" sz="3400" dirty="0" err="1"/>
              <a:t>Guha</a:t>
            </a:r>
            <a:r>
              <a:rPr lang="en-GB" sz="3400" dirty="0"/>
              <a:t> described how the outside world has brought chaos to the indigenous areas in ‘Savaging the Civilized’. </a:t>
            </a:r>
          </a:p>
          <a:p>
            <a:pPr marL="0" indent="0">
              <a:buNone/>
            </a:pPr>
            <a:r>
              <a:rPr lang="en-GB" sz="3400" dirty="0"/>
              <a:t>Our first Prime Minister, </a:t>
            </a:r>
            <a:r>
              <a:rPr lang="en-GB" sz="3400" dirty="0" err="1"/>
              <a:t>Jawarharlal</a:t>
            </a:r>
            <a:r>
              <a:rPr lang="en-GB" sz="3400" dirty="0"/>
              <a:t> Nehru, said developers must be very careful in tribal lands when they introduce ‘our type of development’. They must see and respect the indigenous people and their culture. Not try to make them like us. </a:t>
            </a:r>
          </a:p>
          <a:p>
            <a:pPr marL="0" indent="0">
              <a:buNone/>
            </a:pPr>
            <a:r>
              <a:rPr lang="en-GB" sz="3400" dirty="0"/>
              <a:t>Many young people are now leaving the stress of the cities and trying to learn from these sustainable societies. So perhaps there’s still hope. I really hope so. </a:t>
            </a:r>
          </a:p>
          <a:p>
            <a:endParaRPr lang="en-GB" dirty="0"/>
          </a:p>
        </p:txBody>
      </p:sp>
    </p:spTree>
    <p:extLst>
      <p:ext uri="{BB962C8B-B14F-4D97-AF65-F5344CB8AC3E}">
        <p14:creationId xmlns:p14="http://schemas.microsoft.com/office/powerpoint/2010/main" val="2453762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lstStyle/>
          <a:p>
            <a:r>
              <a:rPr lang="en-GB" b="1" dirty="0" smtClean="0"/>
              <a:t>Reading 2: read for detail</a:t>
            </a:r>
            <a:endParaRPr lang="en-GB" b="1" dirty="0"/>
          </a:p>
        </p:txBody>
      </p:sp>
      <p:sp>
        <p:nvSpPr>
          <p:cNvPr id="3" name="Content Placeholder 2"/>
          <p:cNvSpPr>
            <a:spLocks noGrp="1"/>
          </p:cNvSpPr>
          <p:nvPr>
            <p:ph idx="1"/>
          </p:nvPr>
        </p:nvSpPr>
        <p:spPr>
          <a:xfrm>
            <a:off x="179512" y="836712"/>
            <a:ext cx="8856984" cy="5544616"/>
          </a:xfrm>
        </p:spPr>
        <p:txBody>
          <a:bodyPr>
            <a:normAutofit fontScale="85000" lnSpcReduction="10000"/>
          </a:bodyPr>
          <a:lstStyle/>
          <a:p>
            <a:pPr marL="0" indent="0">
              <a:buNone/>
            </a:pPr>
            <a:r>
              <a:rPr lang="en-GB" b="1" dirty="0" smtClean="0"/>
              <a:t>Now read again to find out if these are true or false</a:t>
            </a:r>
            <a:r>
              <a:rPr lang="en-GB" dirty="0" smtClean="0"/>
              <a:t>:</a:t>
            </a:r>
          </a:p>
          <a:p>
            <a:pPr marL="0" indent="0">
              <a:buNone/>
            </a:pPr>
            <a:r>
              <a:rPr lang="en-GB" b="1" dirty="0" smtClean="0">
                <a:solidFill>
                  <a:srgbClr val="7030A0"/>
                </a:solidFill>
              </a:rPr>
              <a:t>4/  In modern life, buying and selling are more important than sharing.</a:t>
            </a:r>
          </a:p>
          <a:p>
            <a:pPr marL="0" indent="0">
              <a:buNone/>
            </a:pPr>
            <a:r>
              <a:rPr lang="en-GB" b="1" dirty="0" smtClean="0">
                <a:solidFill>
                  <a:srgbClr val="7030A0"/>
                </a:solidFill>
              </a:rPr>
              <a:t>5/ Greek, Roman and Egyptian cultures were better than indigenous cultures because they built monuments.</a:t>
            </a:r>
          </a:p>
          <a:p>
            <a:pPr marL="0" indent="0">
              <a:buNone/>
            </a:pPr>
            <a:r>
              <a:rPr lang="en-GB" b="1" dirty="0" smtClean="0">
                <a:solidFill>
                  <a:srgbClr val="7030A0"/>
                </a:solidFill>
              </a:rPr>
              <a:t>6/ Rich people are more sustainable than indigenous people.</a:t>
            </a:r>
          </a:p>
          <a:p>
            <a:pPr marL="0" indent="0">
              <a:buNone/>
            </a:pPr>
            <a:r>
              <a:rPr lang="en-GB" b="1" dirty="0" smtClean="0">
                <a:solidFill>
                  <a:srgbClr val="7030A0"/>
                </a:solidFill>
              </a:rPr>
              <a:t>7/ The </a:t>
            </a:r>
            <a:r>
              <a:rPr lang="en-GB" b="1" dirty="0" err="1" smtClean="0">
                <a:solidFill>
                  <a:srgbClr val="7030A0"/>
                </a:solidFill>
              </a:rPr>
              <a:t>Paniya</a:t>
            </a:r>
            <a:r>
              <a:rPr lang="en-GB" b="1" dirty="0" smtClean="0">
                <a:solidFill>
                  <a:srgbClr val="7030A0"/>
                </a:solidFill>
              </a:rPr>
              <a:t> man did not know how to bottle honey.</a:t>
            </a:r>
          </a:p>
          <a:p>
            <a:pPr marL="0" indent="0">
              <a:buNone/>
            </a:pPr>
            <a:r>
              <a:rPr lang="en-GB" b="1" dirty="0" smtClean="0">
                <a:solidFill>
                  <a:srgbClr val="7030A0"/>
                </a:solidFill>
              </a:rPr>
              <a:t>8/ </a:t>
            </a:r>
            <a:r>
              <a:rPr lang="en-GB" b="1" dirty="0" err="1" smtClean="0">
                <a:solidFill>
                  <a:srgbClr val="7030A0"/>
                </a:solidFill>
              </a:rPr>
              <a:t>Adivasis</a:t>
            </a:r>
            <a:r>
              <a:rPr lang="en-GB" b="1" dirty="0" smtClean="0">
                <a:solidFill>
                  <a:srgbClr val="7030A0"/>
                </a:solidFill>
              </a:rPr>
              <a:t> learn to share everything from when they are young.</a:t>
            </a:r>
          </a:p>
          <a:p>
            <a:pPr marL="0" indent="0">
              <a:buNone/>
            </a:pPr>
            <a:r>
              <a:rPr lang="en-GB" b="1" dirty="0" smtClean="0">
                <a:solidFill>
                  <a:srgbClr val="7030A0"/>
                </a:solidFill>
              </a:rPr>
              <a:t>9/ When they get married, </a:t>
            </a:r>
            <a:r>
              <a:rPr lang="en-GB" b="1" dirty="0" err="1" smtClean="0">
                <a:solidFill>
                  <a:srgbClr val="7030A0"/>
                </a:solidFill>
              </a:rPr>
              <a:t>Adivasis</a:t>
            </a:r>
            <a:r>
              <a:rPr lang="en-GB" b="1" dirty="0" smtClean="0">
                <a:solidFill>
                  <a:srgbClr val="7030A0"/>
                </a:solidFill>
              </a:rPr>
              <a:t> agree to always help strangers with food if they need it.</a:t>
            </a:r>
          </a:p>
          <a:p>
            <a:pPr marL="0" indent="0">
              <a:buNone/>
            </a:pPr>
            <a:r>
              <a:rPr lang="en-GB" b="1" dirty="0" smtClean="0">
                <a:solidFill>
                  <a:srgbClr val="7030A0"/>
                </a:solidFill>
              </a:rPr>
              <a:t>10/ Too many </a:t>
            </a:r>
            <a:r>
              <a:rPr lang="en-GB" b="1" dirty="0" err="1" smtClean="0">
                <a:solidFill>
                  <a:srgbClr val="7030A0"/>
                </a:solidFill>
              </a:rPr>
              <a:t>Adivasis</a:t>
            </a:r>
            <a:r>
              <a:rPr lang="en-GB" b="1" dirty="0" smtClean="0">
                <a:solidFill>
                  <a:srgbClr val="7030A0"/>
                </a:solidFill>
              </a:rPr>
              <a:t> are now leaving their communities and moving to the big cities.</a:t>
            </a:r>
            <a:endParaRPr lang="en-GB" b="1" dirty="0">
              <a:solidFill>
                <a:srgbClr val="7030A0"/>
              </a:solidFill>
            </a:endParaRPr>
          </a:p>
        </p:txBody>
      </p:sp>
    </p:spTree>
    <p:extLst>
      <p:ext uri="{BB962C8B-B14F-4D97-AF65-F5344CB8AC3E}">
        <p14:creationId xmlns:p14="http://schemas.microsoft.com/office/powerpoint/2010/main" val="35677497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1264</Words>
  <Application>Microsoft Office PowerPoint</Application>
  <PresentationFormat>On-screen Show (4:3)</PresentationFormat>
  <Paragraphs>108</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Sharing</vt:lpstr>
      <vt:lpstr>This lesson:</vt:lpstr>
      <vt:lpstr>Speaking - discuss in pairs:</vt:lpstr>
      <vt:lpstr>Match the words and definitions:</vt:lpstr>
      <vt:lpstr>Discuss / write:</vt:lpstr>
      <vt:lpstr>Reading 1: scan</vt:lpstr>
      <vt:lpstr>Indigenous culture can save the planet</vt:lpstr>
      <vt:lpstr>PowerPoint Presentation</vt:lpstr>
      <vt:lpstr>Reading 2: read for detail</vt:lpstr>
      <vt:lpstr>Writing:</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Sharing</dc:title>
  <dc:creator>Linda Ruas</dc:creator>
  <cp:lastModifiedBy>Linda Ruas</cp:lastModifiedBy>
  <cp:revision>18</cp:revision>
  <dcterms:created xsi:type="dcterms:W3CDTF">2016-01-03T17:26:23Z</dcterms:created>
  <dcterms:modified xsi:type="dcterms:W3CDTF">2016-01-06T18:35:51Z</dcterms:modified>
</cp:coreProperties>
</file>